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840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8/17/11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hakespeare.palomar.edu/" TargetMode="External"/><Relationship Id="rId4" Type="http://schemas.openxmlformats.org/officeDocument/2006/relationships/hyperlink" Target="http://www.nosweatshakespeare.com/teachers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nadianshakespeares.ca/folio/foli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927738"/>
            <a:ext cx="6477000" cy="1759442"/>
          </a:xfrm>
        </p:spPr>
        <p:txBody>
          <a:bodyPr/>
          <a:lstStyle/>
          <a:p>
            <a:pPr algn="ctr"/>
            <a:r>
              <a:rPr lang="en-US" dirty="0" smtClean="0"/>
              <a:t>An Introduction to William Shakespeare and </a:t>
            </a:r>
            <a:r>
              <a:rPr lang="en-US" i="1" dirty="0" smtClean="0"/>
              <a:t>Romeo &amp; Juliet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1"/>
            <a:ext cx="6477000" cy="1690447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smtClean="0"/>
              <a:t>Who is William Shakespeare anyway?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How do I read this?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Introduction to the characters and plot summary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Resources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35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/>
              <a:t>William Shakespeare: The Man</a:t>
            </a:r>
            <a:endParaRPr lang="en-US" sz="32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839368" y="1735138"/>
            <a:ext cx="3836736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Born in Stratford-Upon-Avon in 1564 to a middle-class family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Married Anne Hathaway (NOT the actress) at age 18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Has been reported to have been a schoolmaster and began his theatrical career minding the horses of theatre-goers in London</a:t>
            </a:r>
            <a:endParaRPr lang="en-US" dirty="0"/>
          </a:p>
        </p:txBody>
      </p:sp>
      <p:pic>
        <p:nvPicPr>
          <p:cNvPr id="9" name="Content Placeholder 8" descr="April+29+%2848%2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3" b="8243"/>
          <a:stretch>
            <a:fillRect/>
          </a:stretch>
        </p:blipFill>
        <p:spPr>
          <a:xfrm>
            <a:off x="914400" y="1735137"/>
            <a:ext cx="3924968" cy="2622675"/>
          </a:xfrm>
        </p:spPr>
      </p:pic>
      <p:sp>
        <p:nvSpPr>
          <p:cNvPr id="10" name="TextBox 9"/>
          <p:cNvSpPr txBox="1"/>
          <p:nvPr/>
        </p:nvSpPr>
        <p:spPr>
          <a:xfrm>
            <a:off x="914400" y="4866105"/>
            <a:ext cx="7761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Much mystery surrounds Shakespeare’s early life. Even his legal date of birth is not known for certain. Countless scholars have researched his history and largely come up empty-handed. Stratford-Upon-Avon has become a beacon for fans of his work around the world.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31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/>
              <a:t>The Elizabethan Era</a:t>
            </a:r>
            <a:br>
              <a:rPr lang="en-US" sz="3200" b="1" u="sng" dirty="0" smtClean="0"/>
            </a:br>
            <a:r>
              <a:rPr lang="en-US" sz="3200" b="1" u="sng" dirty="0" smtClean="0"/>
              <a:t>1558-1603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Gets its name from Queen Elizabeth I</a:t>
            </a:r>
          </a:p>
          <a:p>
            <a:pPr>
              <a:buFont typeface="Arial"/>
              <a:buChar char="•"/>
            </a:pPr>
            <a:r>
              <a:rPr lang="en-US" dirty="0" smtClean="0"/>
              <a:t>Considered the Golden Age in English history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English Renaissance saw an explosion of creation from artists (writers, poets, painters, musicians, etc.) </a:t>
            </a:r>
          </a:p>
          <a:p>
            <a:pPr>
              <a:buFont typeface="Arial"/>
              <a:buChar char="•"/>
            </a:pPr>
            <a:r>
              <a:rPr lang="en-US" dirty="0" smtClean="0"/>
              <a:t>England was economically stable due to benefits from the trans-Atlantic trade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3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/>
              <a:t>How to Read Shakespeare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Helpful Tips</a:t>
            </a:r>
          </a:p>
          <a:p>
            <a:pPr>
              <a:buFont typeface="Arial"/>
              <a:buChar char="•"/>
            </a:pPr>
            <a:r>
              <a:rPr lang="en-US" dirty="0" smtClean="0"/>
              <a:t>Don’t rush, read chunks at a time and process what is being said</a:t>
            </a:r>
          </a:p>
          <a:p>
            <a:pPr>
              <a:buFont typeface="Arial"/>
              <a:buChar char="•"/>
            </a:pPr>
            <a:r>
              <a:rPr lang="en-US" dirty="0" smtClean="0"/>
              <a:t>Have a dictionary or guide on hand</a:t>
            </a:r>
          </a:p>
          <a:p>
            <a:pPr>
              <a:buFont typeface="Arial"/>
              <a:buChar char="•"/>
            </a:pPr>
            <a:r>
              <a:rPr lang="en-US" dirty="0" smtClean="0"/>
              <a:t>Act it out (in your head)</a:t>
            </a:r>
          </a:p>
          <a:p>
            <a:pPr>
              <a:buFont typeface="Arial"/>
              <a:buChar char="•"/>
            </a:pPr>
            <a:r>
              <a:rPr lang="en-US" dirty="0" smtClean="0"/>
              <a:t>Read a plot summary beforehand</a:t>
            </a:r>
          </a:p>
          <a:p>
            <a:pPr>
              <a:buFont typeface="Arial"/>
              <a:buChar char="•"/>
            </a:pPr>
            <a:r>
              <a:rPr lang="en-US" dirty="0" smtClean="0"/>
              <a:t>Watch a performance of the 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825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u="sng" dirty="0" smtClean="0"/>
              <a:t>Romeo &amp; Juliet:</a:t>
            </a:r>
            <a:br>
              <a:rPr lang="en-US" sz="3200" b="1" i="1" u="sng" dirty="0" smtClean="0"/>
            </a:br>
            <a:r>
              <a:rPr lang="en-US" sz="3200" b="1" i="1" u="sng" dirty="0" smtClean="0"/>
              <a:t>A Very Brief Summary</a:t>
            </a:r>
            <a:endParaRPr lang="en-US" sz="32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512286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The </a:t>
            </a:r>
            <a:r>
              <a:rPr lang="en-US" dirty="0" err="1" smtClean="0"/>
              <a:t>Capulets</a:t>
            </a:r>
            <a:r>
              <a:rPr lang="en-US" dirty="0" smtClean="0"/>
              <a:t> and </a:t>
            </a:r>
            <a:r>
              <a:rPr lang="en-US" dirty="0" err="1" smtClean="0"/>
              <a:t>Montagues</a:t>
            </a:r>
            <a:r>
              <a:rPr lang="en-US" dirty="0" smtClean="0"/>
              <a:t> have been feuding in Verona for many years.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Teenage Romeo (a Montague) falls in love with young Juliet (a Capulet) the moment he lays eyes on her… and the feeling is mutual.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Juliet’s cousin (</a:t>
            </a:r>
            <a:r>
              <a:rPr lang="en-US" dirty="0" err="1" smtClean="0"/>
              <a:t>Tybalt</a:t>
            </a:r>
            <a:r>
              <a:rPr lang="en-US" dirty="0" smtClean="0"/>
              <a:t>) gets into a fight with Romeo and his friend, </a:t>
            </a:r>
            <a:r>
              <a:rPr lang="en-US" dirty="0" err="1" smtClean="0"/>
              <a:t>Mercutio</a:t>
            </a:r>
            <a:r>
              <a:rPr lang="en-US" dirty="0" smtClean="0"/>
              <a:t>. </a:t>
            </a:r>
            <a:r>
              <a:rPr lang="en-US" dirty="0" err="1" smtClean="0"/>
              <a:t>Tybalt</a:t>
            </a:r>
            <a:r>
              <a:rPr lang="en-US" dirty="0" smtClean="0"/>
              <a:t> kills </a:t>
            </a:r>
            <a:r>
              <a:rPr lang="en-US" dirty="0" err="1" smtClean="0"/>
              <a:t>Mercutio</a:t>
            </a:r>
            <a:r>
              <a:rPr lang="en-US" dirty="0" smtClean="0"/>
              <a:t>, Romeo kills </a:t>
            </a:r>
            <a:r>
              <a:rPr lang="en-US" dirty="0" err="1" smtClean="0"/>
              <a:t>Tybalt</a:t>
            </a:r>
            <a:r>
              <a:rPr lang="en-US" dirty="0" smtClean="0"/>
              <a:t>. Romeo is banished from Verona.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Juliet’s Dad promises her hand in marriage to another man.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Desperate to be with Romeo, Juliet fakes her own death to flee Verona.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Romeo doesn’t get the memo and kills himself for real, unable to live without his beloved Juliet.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Juliet wakes up to find Romeo dead beside her. She kills herself, as she is also unable to go on living without Romeo.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Once the </a:t>
            </a:r>
            <a:r>
              <a:rPr lang="en-US" dirty="0" err="1" smtClean="0"/>
              <a:t>Capulets</a:t>
            </a:r>
            <a:r>
              <a:rPr lang="en-US" dirty="0" smtClean="0"/>
              <a:t> and </a:t>
            </a:r>
            <a:r>
              <a:rPr lang="en-US" dirty="0" err="1" smtClean="0"/>
              <a:t>Montagues</a:t>
            </a:r>
            <a:r>
              <a:rPr lang="en-US" dirty="0" smtClean="0"/>
              <a:t> realize what the consequences of their fighting, they end their feud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293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/>
              <a:t>Who’s Who is </a:t>
            </a:r>
            <a:r>
              <a:rPr lang="en-US" sz="3200" b="1" i="1" u="sng" dirty="0" smtClean="0"/>
              <a:t>Romeo &amp; Juliet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Font typeface="Wingdings" charset="2"/>
              <a:buChar char="²"/>
            </a:pPr>
            <a:r>
              <a:rPr lang="en-US" dirty="0" smtClean="0"/>
              <a:t>Romeo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Juliet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Friar Lawrence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The Nurse</a:t>
            </a:r>
          </a:p>
          <a:p>
            <a:pPr>
              <a:buFont typeface="Wingdings" charset="2"/>
              <a:buChar char="²"/>
            </a:pPr>
            <a:r>
              <a:rPr lang="en-US" dirty="0" err="1" smtClean="0"/>
              <a:t>Tybalt</a:t>
            </a: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err="1" smtClean="0"/>
              <a:t>Mercutio</a:t>
            </a: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smtClean="0"/>
              <a:t>Paris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Montague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Lady Montague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Capulet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Lady Capulet</a:t>
            </a:r>
          </a:p>
          <a:p>
            <a:pPr>
              <a:buFont typeface="Wingdings" charset="2"/>
              <a:buChar char="²"/>
            </a:pPr>
            <a:r>
              <a:rPr lang="en-US" dirty="0" err="1" smtClean="0"/>
              <a:t>Benvolio</a:t>
            </a:r>
            <a:endParaRPr lang="en-US" dirty="0" smtClean="0"/>
          </a:p>
          <a:p>
            <a:pPr>
              <a:buFont typeface="Wingdings" charset="2"/>
              <a:buChar char="²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89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/>
              <a:t>Student Resources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http://www.canadianshakespeares.ca/folio/folio.html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err="1">
                <a:hlinkClick r:id="rId3"/>
              </a:rPr>
              <a:t>shakespeare.palomar.edu</a:t>
            </a:r>
            <a:r>
              <a:rPr lang="en-US" dirty="0">
                <a:hlinkClick r:id="rId3"/>
              </a:rPr>
              <a:t>/ 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http://www.nosweatshakespeare.com/teachers.htm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Reading Shakespeare can be a challenge! Feel free to use any of these sites as an assist with the text!</a:t>
            </a:r>
          </a:p>
        </p:txBody>
      </p:sp>
    </p:spTree>
    <p:extLst>
      <p:ext uri="{BB962C8B-B14F-4D97-AF65-F5344CB8AC3E}">
        <p14:creationId xmlns:p14="http://schemas.microsoft.com/office/powerpoint/2010/main" val="14854466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190</TotalTime>
  <Words>465</Words>
  <Application>Microsoft Macintosh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Inkwell</vt:lpstr>
      <vt:lpstr>An Introduction to William Shakespeare and Romeo &amp; Juliet</vt:lpstr>
      <vt:lpstr>William Shakespeare: The Man</vt:lpstr>
      <vt:lpstr>The Elizabethan Era 1558-1603</vt:lpstr>
      <vt:lpstr>How to Read Shakespeare</vt:lpstr>
      <vt:lpstr>Romeo &amp; Juliet: A Very Brief Summary</vt:lpstr>
      <vt:lpstr>Who’s Who is Romeo &amp; Juliet</vt:lpstr>
      <vt:lpstr>Student 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William Shakespeare and Romeo &amp; Juliet</dc:title>
  <dc:creator>Tiffany Mathes</dc:creator>
  <cp:lastModifiedBy>Tiffany Mathes</cp:lastModifiedBy>
  <cp:revision>10</cp:revision>
  <dcterms:created xsi:type="dcterms:W3CDTF">2011-08-11T01:56:04Z</dcterms:created>
  <dcterms:modified xsi:type="dcterms:W3CDTF">2011-08-17T19:49:00Z</dcterms:modified>
</cp:coreProperties>
</file>